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3"/>
    <p:sldId id="276" r:id="rId4"/>
    <p:sldId id="262" r:id="rId6"/>
    <p:sldId id="269" r:id="rId7"/>
    <p:sldId id="266" r:id="rId8"/>
    <p:sldId id="270" r:id="rId9"/>
    <p:sldId id="271" r:id="rId10"/>
    <p:sldId id="287" r:id="rId11"/>
    <p:sldId id="273" r:id="rId12"/>
    <p:sldId id="274" r:id="rId13"/>
    <p:sldId id="272" r:id="rId14"/>
    <p:sldId id="288" r:id="rId15"/>
    <p:sldId id="293" r:id="rId16"/>
    <p:sldId id="294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x-none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x-none" altLang="zh-CN"/>
              <a:t>2017</a:t>
            </a:r>
            <a:br>
              <a:rPr lang="x-none" altLang="zh-CN"/>
            </a:br>
            <a:r>
              <a:rPr lang="x-none" altLang="zh-CN"/>
              <a:t>暑假留校安排</a:t>
            </a:r>
            <a:endParaRPr lang="x-none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91615" y="3626168"/>
            <a:ext cx="9144000" cy="1655762"/>
          </a:xfrm>
        </p:spPr>
        <p:txBody>
          <a:bodyPr/>
          <a:p>
            <a:r>
              <a:rPr lang="x-none" altLang="zh-CN" sz="3200"/>
              <a:t>Xiyou Linux Group</a:t>
            </a:r>
            <a:endParaRPr lang="x-none" altLang="zh-CN" sz="3200"/>
          </a:p>
          <a:p>
            <a:pPr algn="r"/>
            <a:r>
              <a:rPr lang="x-none" altLang="zh-CN" sz="3200"/>
              <a:t>   2017.07.02</a:t>
            </a:r>
            <a:endParaRPr lang="x-none" altLang="zh-CN" sz="3200"/>
          </a:p>
        </p:txBody>
      </p:sp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79710" y="269240"/>
            <a:ext cx="1616075" cy="1616075"/>
          </a:xfrm>
          <a:prstGeom prst="rect">
            <a:avLst/>
          </a:prstGeom>
        </p:spPr>
      </p:pic>
      <p:graphicFrame>
        <p:nvGraphicFramePr>
          <p:cNvPr id="7" name="表格 6"/>
          <p:cNvGraphicFramePr/>
          <p:nvPr/>
        </p:nvGraphicFramePr>
        <p:xfrm>
          <a:off x="739775" y="1715135"/>
          <a:ext cx="9937750" cy="3951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4615"/>
                <a:gridCol w="4763135"/>
              </a:tblGrid>
              <a:tr h="60452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/>
                        <a:t>学长学姐</a:t>
                      </a:r>
                      <a:endParaRPr lang="x-none" sz="24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/>
                        <a:t>小鲜肉</a:t>
                      </a:r>
                      <a:endParaRPr lang="x-none" sz="2400"/>
                    </a:p>
                  </a:txBody>
                  <a:tcPr anchor="ctr" anchorCtr="0"/>
                </a:tc>
              </a:tr>
              <a:tr h="82232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>
                          <a:solidFill>
                            <a:srgbClr val="FF0000"/>
                          </a:solidFill>
                        </a:rPr>
                        <a:t>康艺杰    </a:t>
                      </a:r>
                      <a:r>
                        <a:rPr lang="x-none" sz="2400">
                          <a:solidFill>
                            <a:schemeClr val="tx1"/>
                          </a:solidFill>
                          <a:sym typeface="+mn-ea"/>
                        </a:rPr>
                        <a:t>王一妃</a:t>
                      </a:r>
                      <a:r>
                        <a:rPr lang="x-none" sz="2400">
                          <a:solidFill>
                            <a:schemeClr val="tx1"/>
                          </a:solidFill>
                        </a:rPr>
                        <a:t>、李东林、宫展京</a:t>
                      </a:r>
                      <a:endParaRPr lang="x-none" sz="2400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/>
                        <a:t>陈文浩、李佳灏、高嘉两</a:t>
                      </a:r>
                      <a:endParaRPr lang="x-none" sz="2400"/>
                    </a:p>
                  </a:txBody>
                  <a:tcPr anchor="ctr" anchorCtr="0"/>
                </a:tc>
              </a:tr>
              <a:tr h="63246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>
                          <a:solidFill>
                            <a:srgbClr val="FF0000"/>
                          </a:solidFill>
                        </a:rPr>
                        <a:t>楚东方    </a:t>
                      </a:r>
                      <a:r>
                        <a:rPr lang="x-none" sz="2400">
                          <a:solidFill>
                            <a:schemeClr val="tx1"/>
                          </a:solidFill>
                        </a:rPr>
                        <a:t>校园、</a:t>
                      </a:r>
                      <a:r>
                        <a:rPr lang="x-none" sz="2400">
                          <a:solidFill>
                            <a:schemeClr val="tx1"/>
                          </a:solidFill>
                          <a:sym typeface="+mn-ea"/>
                        </a:rPr>
                        <a:t>冯鑫</a:t>
                      </a:r>
                      <a:r>
                        <a:rPr lang="x-none" sz="2400">
                          <a:solidFill>
                            <a:schemeClr val="tx1"/>
                          </a:solidFill>
                        </a:rPr>
                        <a:t>、</a:t>
                      </a:r>
                      <a:r>
                        <a:rPr lang="x-none" sz="2400">
                          <a:solidFill>
                            <a:schemeClr val="tx1"/>
                          </a:solidFill>
                          <a:sym typeface="+mn-ea"/>
                        </a:rPr>
                        <a:t>梁梦迪</a:t>
                      </a:r>
                      <a:endParaRPr lang="x-none" sz="240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/>
                        <a:t>娄泽豪、殷健翔</a:t>
                      </a:r>
                      <a:r>
                        <a:rPr lang="x-none" sz="2400">
                          <a:sym typeface="+mn-ea"/>
                        </a:rPr>
                        <a:t>、王良</a:t>
                      </a:r>
                      <a:endParaRPr lang="x-none" sz="2400"/>
                    </a:p>
                  </a:txBody>
                  <a:tcPr anchor="ctr" anchorCtr="0"/>
                </a:tc>
              </a:tr>
              <a:tr h="63055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>
                          <a:solidFill>
                            <a:srgbClr val="FF0000"/>
                          </a:solidFill>
                        </a:rPr>
                        <a:t>李余通    </a:t>
                      </a:r>
                      <a:r>
                        <a:rPr lang="x-none" sz="2400">
                          <a:solidFill>
                            <a:schemeClr val="tx1"/>
                          </a:solidFill>
                        </a:rPr>
                        <a:t>蒙祺殷、闫钰晨</a:t>
                      </a:r>
                      <a:endParaRPr lang="x-none" sz="2400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/>
                        <a:t>刘生玺、刘嘉辉、贺含悦</a:t>
                      </a:r>
                      <a:endParaRPr lang="x-none" sz="2400"/>
                    </a:p>
                  </a:txBody>
                  <a:tcPr anchor="ctr" anchorCtr="0"/>
                </a:tc>
              </a:tr>
              <a:tr h="631190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>
                          <a:solidFill>
                            <a:srgbClr val="FF0000"/>
                          </a:solidFill>
                        </a:rPr>
                        <a:t>董恒毅    </a:t>
                      </a:r>
                      <a:r>
                        <a:rPr lang="x-none" sz="2400">
                          <a:solidFill>
                            <a:schemeClr val="tx1"/>
                          </a:solidFill>
                        </a:rPr>
                        <a:t>董孟愿、</a:t>
                      </a:r>
                      <a:r>
                        <a:rPr lang="x-none" sz="2400">
                          <a:solidFill>
                            <a:schemeClr val="tx1"/>
                          </a:solidFill>
                          <a:sym typeface="+mn-ea"/>
                        </a:rPr>
                        <a:t>朱紫钰</a:t>
                      </a:r>
                      <a:endParaRPr lang="x-none" sz="240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>
                          <a:sym typeface="+mn-ea"/>
                        </a:rPr>
                        <a:t>吕子健、</a:t>
                      </a:r>
                      <a:r>
                        <a:rPr lang="x-none" sz="2400"/>
                        <a:t>陈森、李猛</a:t>
                      </a:r>
                      <a:endParaRPr lang="x-none" sz="2400"/>
                    </a:p>
                  </a:txBody>
                  <a:tcPr anchor="ctr" anchorCtr="0"/>
                </a:tc>
              </a:tr>
              <a:tr h="63055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>
                          <a:solidFill>
                            <a:srgbClr val="FF0000"/>
                          </a:solidFill>
                        </a:rPr>
                        <a:t>何攀        </a:t>
                      </a:r>
                      <a:r>
                        <a:rPr lang="x-none" sz="2400">
                          <a:solidFill>
                            <a:schemeClr val="tx1"/>
                          </a:solidFill>
                        </a:rPr>
                        <a:t>祝一迪、杜肖孟</a:t>
                      </a:r>
                      <a:endParaRPr lang="x-none" sz="2400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x-none" sz="2400"/>
                        <a:t>刘付杰、陈苏扬、胡佳露</a:t>
                      </a:r>
                      <a:r>
                        <a:rPr lang="x-none" sz="2400">
                          <a:sym typeface="+mn-ea"/>
                        </a:rPr>
                        <a:t>、王俊烺</a:t>
                      </a:r>
                      <a:endParaRPr lang="x-none" sz="2400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32890" y="314325"/>
            <a:ext cx="8780780" cy="62528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zh-CN"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要求</a:t>
            </a:r>
            <a:endParaRPr lang="x-none" altLang="zh-CN" sz="4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x-none" altLang="zh-CN" sz="2400"/>
          </a:p>
          <a:p>
            <a:pPr algn="l"/>
            <a:r>
              <a:rPr lang="x-none" altLang="zh-CN" sz="2400"/>
              <a:t>1. 每周保证至少更新两篇原创技术博客；</a:t>
            </a:r>
            <a:endParaRPr lang="x-none" altLang="zh-CN" sz="2400"/>
          </a:p>
          <a:p>
            <a:pPr algn="l"/>
            <a:endParaRPr lang="x-none" altLang="zh-CN" sz="2400"/>
          </a:p>
          <a:p>
            <a:pPr algn="l"/>
            <a:r>
              <a:rPr lang="x-none" altLang="zh-CN" sz="2400"/>
              <a:t>2. 每周日晚上之前上交上周学习总结到Git，周一早8点半开会；</a:t>
            </a:r>
            <a:endParaRPr lang="x-none" altLang="zh-CN" sz="2400"/>
          </a:p>
          <a:p>
            <a:pPr algn="l"/>
            <a:endParaRPr lang="x-none" altLang="zh-CN" sz="2400"/>
          </a:p>
          <a:p>
            <a:pPr algn="l"/>
            <a:r>
              <a:rPr lang="x-none" altLang="zh-CN" sz="2400"/>
              <a:t>3. 使用Git管理代码，每天保证更新；</a:t>
            </a:r>
            <a:endParaRPr lang="x-none" altLang="zh-CN" sz="2400"/>
          </a:p>
          <a:p>
            <a:pPr algn="l"/>
            <a:endParaRPr lang="x-none" altLang="zh-CN" sz="2400"/>
          </a:p>
          <a:p>
            <a:pPr algn="l"/>
            <a:r>
              <a:rPr lang="x-none" altLang="zh-CN" sz="2400"/>
              <a:t>4. 算法题抽时间完成，不能忽略；讲座前要预习，后总结；</a:t>
            </a:r>
            <a:endParaRPr lang="x-none" altLang="zh-CN" sz="2400"/>
          </a:p>
          <a:p>
            <a:pPr algn="l"/>
            <a:endParaRPr lang="x-none" altLang="zh-CN" sz="2400"/>
          </a:p>
          <a:p>
            <a:pPr algn="l"/>
            <a:r>
              <a:rPr lang="x-none" altLang="zh-CN" sz="2400"/>
              <a:t>5. 小实验和实验报告一块完成，上传到Git；</a:t>
            </a:r>
            <a:endParaRPr lang="x-none" altLang="zh-CN" sz="2400"/>
          </a:p>
          <a:p>
            <a:pPr algn="l"/>
            <a:endParaRPr lang="en-US" altLang="zh-CN" sz="2400">
              <a:sym typeface="+mn-ea"/>
            </a:endParaRPr>
          </a:p>
          <a:p>
            <a:pPr algn="l"/>
            <a:r>
              <a:rPr lang="x-none" altLang="en-US" sz="2400">
                <a:sym typeface="+mn-ea"/>
              </a:rPr>
              <a:t>6</a:t>
            </a:r>
            <a:r>
              <a:rPr lang="en-US" altLang="zh-CN" sz="2400">
                <a:sym typeface="+mn-ea"/>
              </a:rPr>
              <a:t>. </a:t>
            </a:r>
            <a:r>
              <a:rPr lang="x-none" altLang="en-US" sz="2400">
                <a:sym typeface="+mn-ea"/>
              </a:rPr>
              <a:t>留校结束</a:t>
            </a:r>
            <a:r>
              <a:rPr lang="zh-CN" altLang="en-US" sz="2400">
                <a:sym typeface="+mn-ea"/>
              </a:rPr>
              <a:t>继续完善项目</a:t>
            </a:r>
            <a:r>
              <a:rPr lang="en-US" altLang="zh-CN" sz="2400">
                <a:sym typeface="+mn-ea"/>
              </a:rPr>
              <a:t>,</a:t>
            </a:r>
            <a:r>
              <a:rPr lang="zh-CN" altLang="en-US" sz="2400">
                <a:sym typeface="+mn-ea"/>
              </a:rPr>
              <a:t>写项目文档、准备项目</a:t>
            </a:r>
            <a:r>
              <a:rPr lang="en-US" altLang="zh-CN" sz="2400">
                <a:sym typeface="+mn-ea"/>
              </a:rPr>
              <a:t>PPT,</a:t>
            </a:r>
            <a:r>
              <a:rPr lang="zh-CN" altLang="en-US" sz="2400">
                <a:sym typeface="+mn-ea"/>
              </a:rPr>
              <a:t>开学第一周周日进行项目讲演</a:t>
            </a:r>
            <a:r>
              <a:rPr lang="x-none" altLang="zh-CN" sz="2400">
                <a:sym typeface="+mn-ea"/>
              </a:rPr>
              <a:t>；</a:t>
            </a:r>
            <a:endParaRPr lang="x-none" altLang="zh-CN" sz="2400">
              <a:sym typeface="+mn-ea"/>
            </a:endParaRPr>
          </a:p>
          <a:p>
            <a:pPr algn="l"/>
            <a:endParaRPr lang="en-US" altLang="zh-CN" sz="2400">
              <a:sym typeface="+mn-ea"/>
            </a:endParaRPr>
          </a:p>
          <a:p>
            <a:pPr algn="l"/>
            <a:r>
              <a:rPr lang="x-none" altLang="en-US" sz="2400">
                <a:sym typeface="+mn-ea"/>
              </a:rPr>
              <a:t>7</a:t>
            </a:r>
            <a:r>
              <a:rPr lang="en-US" altLang="zh-CN" sz="2400">
                <a:sym typeface="+mn-ea"/>
              </a:rPr>
              <a:t>. </a:t>
            </a:r>
            <a:r>
              <a:rPr lang="zh-CN" altLang="en-US" sz="2400">
                <a:sym typeface="+mn-ea"/>
              </a:rPr>
              <a:t>开学上交</a:t>
            </a:r>
            <a:r>
              <a:rPr lang="en-US" altLang="zh-CN" sz="2400">
                <a:sym typeface="+mn-ea"/>
              </a:rPr>
              <a:t>:</a:t>
            </a:r>
            <a:r>
              <a:rPr lang="zh-CN" altLang="en-US" sz="2400">
                <a:sym typeface="+mn-ea"/>
              </a:rPr>
              <a:t>项目文档、假期学习总结</a:t>
            </a:r>
            <a:r>
              <a:rPr lang="x-none" altLang="zh-CN" sz="2400">
                <a:sym typeface="+mn-ea"/>
              </a:rPr>
              <a:t>。</a:t>
            </a:r>
            <a:endParaRPr lang="x-none" altLang="zh-CN" sz="24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7810" y="1767205"/>
            <a:ext cx="8673465" cy="2840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zh-CN" sz="6000">
                <a:sym typeface="+mn-ea"/>
              </a:rPr>
              <a:t>预祝大家有一个</a:t>
            </a:r>
            <a:endParaRPr lang="x-none" altLang="zh-CN" sz="6000">
              <a:sym typeface="+mn-ea"/>
            </a:endParaRPr>
          </a:p>
          <a:p>
            <a:pPr algn="ctr"/>
            <a:r>
              <a:rPr lang="x-none" altLang="zh-CN" sz="6000">
                <a:sym typeface="+mn-ea"/>
              </a:rPr>
              <a:t>充实愉快</a:t>
            </a:r>
            <a:endParaRPr lang="x-none" altLang="zh-CN" sz="6000">
              <a:sym typeface="+mn-ea"/>
            </a:endParaRPr>
          </a:p>
          <a:p>
            <a:pPr algn="ctr"/>
            <a:r>
              <a:rPr lang="x-none" altLang="zh-CN" sz="6000">
                <a:sym typeface="+mn-ea"/>
              </a:rPr>
              <a:t>的假期</a:t>
            </a:r>
            <a:endParaRPr lang="x-none" altLang="zh-CN" sz="60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7810" y="1767205"/>
            <a:ext cx="8673465" cy="1318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zh-CN" sz="8000">
                <a:sym typeface="+mn-ea"/>
              </a:rPr>
              <a:t>小组正式营业啦</a:t>
            </a:r>
            <a:endParaRPr lang="x-none" altLang="zh-CN" sz="80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pic>
        <p:nvPicPr>
          <p:cNvPr id="4" name="图片 3" descr="2017-07-16 10-42-33 的屏幕截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760" y="405765"/>
            <a:ext cx="3086100" cy="60356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7810" y="1767205"/>
            <a:ext cx="8673465" cy="10121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zh-CN" sz="6000">
                <a:sym typeface="+mn-ea"/>
              </a:rPr>
              <a:t>时间安排</a:t>
            </a:r>
            <a:endParaRPr lang="x-none" altLang="zh-CN" sz="6000"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sp>
        <p:nvSpPr>
          <p:cNvPr id="4098" name="副标题 4097"/>
          <p:cNvSpPr>
            <a:spLocks noGrp="1"/>
          </p:cNvSpPr>
          <p:nvPr>
            <p:ph type="subTitle" idx="1"/>
          </p:nvPr>
        </p:nvSpPr>
        <p:spPr>
          <a:xfrm>
            <a:off x="1903413" y="3276600"/>
            <a:ext cx="6400800" cy="1752600"/>
          </a:xfrm>
          <a:ln w="9525">
            <a:noFill/>
            <a:miter/>
          </a:ln>
        </p:spPr>
        <p:txBody>
          <a:bodyPr/>
          <a:p>
            <a:pPr defTabSz="914400">
              <a:buNone/>
            </a:pPr>
            <a:r>
              <a:rPr lang="en-US" altLang="zh-CN" sz="4000" kern="1200" baseline="0">
                <a:solidFill>
                  <a:schemeClr val="tx1"/>
                </a:solidFill>
                <a:latin typeface="游狼霜刃体（简）-正式版" charset="-122"/>
                <a:ea typeface="游狼霜刃体（简）-正式版" charset="-122"/>
              </a:rPr>
              <a:t> </a:t>
            </a:r>
            <a:endParaRPr lang="en-US" altLang="zh-CN" sz="4000" kern="1200" baseline="0">
              <a:solidFill>
                <a:schemeClr val="tx1"/>
              </a:solidFill>
              <a:latin typeface="游狼霜刃体（简）-正式版" charset="-122"/>
              <a:ea typeface="游狼霜刃体（简）-正式版" charset="-122"/>
            </a:endParaRPr>
          </a:p>
        </p:txBody>
      </p:sp>
      <p:grpSp>
        <p:nvGrpSpPr>
          <p:cNvPr id="4099" name="Group 34"/>
          <p:cNvGrpSpPr/>
          <p:nvPr/>
        </p:nvGrpSpPr>
        <p:grpSpPr>
          <a:xfrm>
            <a:off x="2132013" y="838200"/>
            <a:ext cx="7239000" cy="715963"/>
            <a:chOff x="0" y="0"/>
            <a:chExt cx="7589520" cy="716280"/>
          </a:xfrm>
        </p:grpSpPr>
        <p:sp>
          <p:nvSpPr>
            <p:cNvPr id="4100" name="Rounded Rectangle 26"/>
            <p:cNvSpPr/>
            <p:nvPr/>
          </p:nvSpPr>
          <p:spPr>
            <a:xfrm>
              <a:off x="0" y="0"/>
              <a:ext cx="1090706" cy="716280"/>
            </a:xfrm>
            <a:prstGeom prst="roundRect">
              <a:avLst>
                <a:gd name="adj" fmla="val 16667"/>
              </a:avLst>
            </a:prstGeom>
            <a:solidFill>
              <a:srgbClr val="00AF15">
                <a:alpha val="100000"/>
              </a:srgbClr>
            </a:solidFill>
            <a:ln w="9525">
              <a:noFill/>
            </a:ln>
          </p:spPr>
          <p:txBody>
            <a:bodyPr vert="horz" wrap="square" anchor="ctr"/>
            <a:p>
              <a:pPr lvl="0" algn="ctr">
                <a:lnSpc>
                  <a:spcPct val="100000"/>
                </a:lnSpc>
              </a:pPr>
              <a:endParaRPr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Calibri" charset="0"/>
              </a:endParaRPr>
            </a:p>
          </p:txBody>
        </p:sp>
        <p:sp>
          <p:nvSpPr>
            <p:cNvPr id="4101" name="Rounded Rectangle 27"/>
            <p:cNvSpPr/>
            <p:nvPr/>
          </p:nvSpPr>
          <p:spPr>
            <a:xfrm>
              <a:off x="1078270" y="0"/>
              <a:ext cx="1090706" cy="716280"/>
            </a:xfrm>
            <a:prstGeom prst="roundRect">
              <a:avLst>
                <a:gd name="adj" fmla="val 16667"/>
              </a:avLst>
            </a:prstGeom>
            <a:solidFill>
              <a:srgbClr val="00AF15">
                <a:alpha val="100000"/>
              </a:srgbClr>
            </a:solidFill>
            <a:ln w="9525">
              <a:noFill/>
            </a:ln>
          </p:spPr>
          <p:txBody>
            <a:bodyPr vert="horz" wrap="square" anchor="ctr"/>
            <a:p>
              <a:pPr lvl="0" algn="ctr">
                <a:lnSpc>
                  <a:spcPct val="100000"/>
                </a:lnSpc>
              </a:pPr>
              <a:endParaRPr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Calibri" charset="0"/>
              </a:endParaRPr>
            </a:p>
          </p:txBody>
        </p:sp>
        <p:sp>
          <p:nvSpPr>
            <p:cNvPr id="4102" name="Rounded Rectangle 28"/>
            <p:cNvSpPr/>
            <p:nvPr/>
          </p:nvSpPr>
          <p:spPr>
            <a:xfrm>
              <a:off x="2170575" y="0"/>
              <a:ext cx="1090706" cy="716280"/>
            </a:xfrm>
            <a:prstGeom prst="roundRect">
              <a:avLst>
                <a:gd name="adj" fmla="val 16667"/>
              </a:avLst>
            </a:prstGeom>
            <a:solidFill>
              <a:srgbClr val="00AF15">
                <a:alpha val="100000"/>
              </a:srgbClr>
            </a:solidFill>
            <a:ln w="9525">
              <a:noFill/>
            </a:ln>
          </p:spPr>
          <p:txBody>
            <a:bodyPr vert="horz" wrap="square" anchor="ctr"/>
            <a:p>
              <a:pPr lvl="0" algn="ctr">
                <a:lnSpc>
                  <a:spcPct val="100000"/>
                </a:lnSpc>
              </a:pPr>
              <a:endParaRPr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Calibri" charset="0"/>
              </a:endParaRPr>
            </a:p>
          </p:txBody>
        </p:sp>
        <p:sp>
          <p:nvSpPr>
            <p:cNvPr id="4103" name="Rounded Rectangle 29"/>
            <p:cNvSpPr/>
            <p:nvPr/>
          </p:nvSpPr>
          <p:spPr>
            <a:xfrm>
              <a:off x="3248845" y="0"/>
              <a:ext cx="1090706" cy="716280"/>
            </a:xfrm>
            <a:prstGeom prst="roundRect">
              <a:avLst>
                <a:gd name="adj" fmla="val 16667"/>
              </a:avLst>
            </a:prstGeom>
            <a:solidFill>
              <a:srgbClr val="00AF15">
                <a:alpha val="100000"/>
              </a:srgbClr>
            </a:solidFill>
            <a:ln w="9525">
              <a:noFill/>
            </a:ln>
          </p:spPr>
          <p:txBody>
            <a:bodyPr vert="horz" wrap="square" anchor="ctr"/>
            <a:p>
              <a:pPr lvl="0" algn="ctr">
                <a:lnSpc>
                  <a:spcPct val="100000"/>
                </a:lnSpc>
              </a:pPr>
              <a:endParaRPr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Calibri" charset="0"/>
              </a:endParaRPr>
            </a:p>
          </p:txBody>
        </p:sp>
        <p:sp>
          <p:nvSpPr>
            <p:cNvPr id="4104" name="Rounded Rectangle 30"/>
            <p:cNvSpPr/>
            <p:nvPr/>
          </p:nvSpPr>
          <p:spPr>
            <a:xfrm>
              <a:off x="4327114" y="0"/>
              <a:ext cx="1090706" cy="716280"/>
            </a:xfrm>
            <a:prstGeom prst="roundRect">
              <a:avLst>
                <a:gd name="adj" fmla="val 16667"/>
              </a:avLst>
            </a:prstGeom>
            <a:solidFill>
              <a:srgbClr val="00AF15">
                <a:alpha val="100000"/>
              </a:srgbClr>
            </a:solidFill>
            <a:ln w="9525">
              <a:noFill/>
            </a:ln>
          </p:spPr>
          <p:txBody>
            <a:bodyPr vert="horz" wrap="square" anchor="ctr"/>
            <a:p>
              <a:pPr lvl="0" algn="ctr">
                <a:lnSpc>
                  <a:spcPct val="100000"/>
                </a:lnSpc>
              </a:pPr>
              <a:endParaRPr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Calibri" charset="0"/>
              </a:endParaRPr>
            </a:p>
          </p:txBody>
        </p:sp>
        <p:sp>
          <p:nvSpPr>
            <p:cNvPr id="4105" name="Rounded Rectangle 32"/>
            <p:cNvSpPr/>
            <p:nvPr/>
          </p:nvSpPr>
          <p:spPr>
            <a:xfrm>
              <a:off x="5416774" y="0"/>
              <a:ext cx="1090706" cy="716280"/>
            </a:xfrm>
            <a:prstGeom prst="roundRect">
              <a:avLst>
                <a:gd name="adj" fmla="val 16667"/>
              </a:avLst>
            </a:prstGeom>
            <a:solidFill>
              <a:srgbClr val="00AF15">
                <a:alpha val="100000"/>
              </a:srgbClr>
            </a:solidFill>
            <a:ln w="9525">
              <a:noFill/>
            </a:ln>
          </p:spPr>
          <p:txBody>
            <a:bodyPr vert="horz" wrap="square" anchor="ctr"/>
            <a:p>
              <a:pPr lvl="0" algn="ctr">
                <a:lnSpc>
                  <a:spcPct val="100000"/>
                </a:lnSpc>
              </a:pPr>
              <a:endParaRPr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Calibri" charset="0"/>
              </a:endParaRPr>
            </a:p>
          </p:txBody>
        </p:sp>
        <p:sp>
          <p:nvSpPr>
            <p:cNvPr id="4106" name="Rounded Rectangle 33"/>
            <p:cNvSpPr/>
            <p:nvPr/>
          </p:nvSpPr>
          <p:spPr>
            <a:xfrm>
              <a:off x="6498814" y="0"/>
              <a:ext cx="1090706" cy="716280"/>
            </a:xfrm>
            <a:prstGeom prst="roundRect">
              <a:avLst>
                <a:gd name="adj" fmla="val 16667"/>
              </a:avLst>
            </a:prstGeom>
            <a:solidFill>
              <a:srgbClr val="00AF15">
                <a:alpha val="100000"/>
              </a:srgbClr>
            </a:solidFill>
            <a:ln w="9525">
              <a:noFill/>
            </a:ln>
          </p:spPr>
          <p:txBody>
            <a:bodyPr vert="horz" wrap="square" anchor="ctr"/>
            <a:p>
              <a:pPr lvl="0" algn="ctr">
                <a:lnSpc>
                  <a:spcPct val="100000"/>
                </a:lnSpc>
              </a:pPr>
              <a:endParaRPr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Calibri" charset="0"/>
              </a:endParaRPr>
            </a:p>
          </p:txBody>
        </p:sp>
      </p:grpSp>
      <p:sp>
        <p:nvSpPr>
          <p:cNvPr id="4107" name="Rectangle 12"/>
          <p:cNvSpPr/>
          <p:nvPr/>
        </p:nvSpPr>
        <p:spPr>
          <a:xfrm>
            <a:off x="2232025" y="955675"/>
            <a:ext cx="844550" cy="39814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ctr">
              <a:lnSpc>
                <a:spcPct val="100000"/>
              </a:lnSpc>
            </a:pPr>
            <a:r>
              <a:rPr lang="en-US" altLang="zh-CN" sz="2000"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Arial" panose="02080604020202020204" charset="0"/>
              </a:rPr>
              <a:t>MON</a:t>
            </a:r>
            <a:endParaRPr lang="en-US" altLang="zh-CN" sz="2000" b="1">
              <a:solidFill>
                <a:schemeClr val="tx1"/>
              </a:solidFill>
              <a:latin typeface="叶立群几何体测试版" charset="-128"/>
              <a:ea typeface="叶立群几何体测试版" charset="-128"/>
              <a:sym typeface="Arial" panose="02080604020202020204" charset="0"/>
            </a:endParaRPr>
          </a:p>
        </p:txBody>
      </p:sp>
      <p:sp>
        <p:nvSpPr>
          <p:cNvPr id="4108" name="Rectangle 13"/>
          <p:cNvSpPr/>
          <p:nvPr/>
        </p:nvSpPr>
        <p:spPr>
          <a:xfrm>
            <a:off x="3122613" y="955675"/>
            <a:ext cx="1116012" cy="39814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ctr">
              <a:lnSpc>
                <a:spcPct val="100000"/>
              </a:lnSpc>
            </a:pPr>
            <a:r>
              <a:rPr lang="zh-CN" altLang="en-US" sz="2000" b="1" dirty="0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Arial" panose="02080604020202020204" charset="0"/>
              </a:rPr>
              <a:t>TUE</a:t>
            </a:r>
            <a:endParaRPr lang="zh-CN" altLang="en-US" sz="2000" b="1" dirty="0">
              <a:solidFill>
                <a:schemeClr val="tx1"/>
              </a:solidFill>
              <a:latin typeface="叶立群几何体测试版" charset="-128"/>
              <a:ea typeface="叶立群几何体测试版" charset="-128"/>
              <a:sym typeface="Arial" panose="02080604020202020204" charset="0"/>
            </a:endParaRPr>
          </a:p>
        </p:txBody>
      </p:sp>
      <p:sp>
        <p:nvSpPr>
          <p:cNvPr id="4109" name="Rectangle 14"/>
          <p:cNvSpPr/>
          <p:nvPr/>
        </p:nvSpPr>
        <p:spPr>
          <a:xfrm>
            <a:off x="4175125" y="955675"/>
            <a:ext cx="1114425" cy="39814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ctr">
              <a:lnSpc>
                <a:spcPct val="100000"/>
              </a:lnSpc>
            </a:pPr>
            <a:r>
              <a:rPr lang="zh-CN" altLang="en-US" sz="2000" b="1" dirty="0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Arial" panose="02080604020202020204" charset="0"/>
              </a:rPr>
              <a:t>WEN</a:t>
            </a:r>
            <a:endParaRPr lang="zh-CN" altLang="en-US" sz="2000" b="1" dirty="0">
              <a:solidFill>
                <a:schemeClr val="tx1"/>
              </a:solidFill>
              <a:latin typeface="叶立群几何体测试版" charset="-128"/>
              <a:ea typeface="叶立群几何体测试版" charset="-128"/>
              <a:sym typeface="Arial" panose="02080604020202020204" charset="0"/>
            </a:endParaRPr>
          </a:p>
        </p:txBody>
      </p:sp>
      <p:sp>
        <p:nvSpPr>
          <p:cNvPr id="4110" name="Rectangle 15"/>
          <p:cNvSpPr/>
          <p:nvPr/>
        </p:nvSpPr>
        <p:spPr>
          <a:xfrm>
            <a:off x="5195888" y="955675"/>
            <a:ext cx="1116012" cy="39814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ctr">
              <a:lnSpc>
                <a:spcPct val="100000"/>
              </a:lnSpc>
            </a:pPr>
            <a:r>
              <a:rPr lang="zh-CN" altLang="en-US" sz="2000" b="1" dirty="0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Arial" panose="02080604020202020204" charset="0"/>
              </a:rPr>
              <a:t>THU</a:t>
            </a:r>
            <a:endParaRPr lang="zh-CN" altLang="en-US" sz="2000" b="1" dirty="0">
              <a:solidFill>
                <a:schemeClr val="tx1"/>
              </a:solidFill>
              <a:latin typeface="叶立群几何体测试版" charset="-128"/>
              <a:ea typeface="叶立群几何体测试版" charset="-128"/>
              <a:sym typeface="Arial" panose="02080604020202020204" charset="0"/>
            </a:endParaRPr>
          </a:p>
        </p:txBody>
      </p:sp>
      <p:sp>
        <p:nvSpPr>
          <p:cNvPr id="4111" name="Rectangle 16"/>
          <p:cNvSpPr/>
          <p:nvPr/>
        </p:nvSpPr>
        <p:spPr>
          <a:xfrm>
            <a:off x="6238875" y="955675"/>
            <a:ext cx="1116013" cy="39814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ctr">
              <a:lnSpc>
                <a:spcPct val="100000"/>
              </a:lnSpc>
            </a:pPr>
            <a:r>
              <a:rPr lang="en-US" altLang="zh-CN" sz="2000"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Arial" panose="02080604020202020204" charset="0"/>
              </a:rPr>
              <a:t>FRI</a:t>
            </a:r>
            <a:endParaRPr lang="en-US" altLang="zh-CN" sz="2000" b="1">
              <a:solidFill>
                <a:schemeClr val="tx1"/>
              </a:solidFill>
              <a:latin typeface="叶立群几何体测试版" charset="-128"/>
              <a:ea typeface="叶立群几何体测试版" charset="-128"/>
              <a:sym typeface="Arial" panose="02080604020202020204" charset="0"/>
            </a:endParaRPr>
          </a:p>
        </p:txBody>
      </p:sp>
      <p:sp>
        <p:nvSpPr>
          <p:cNvPr id="4112" name="Rectangle 17"/>
          <p:cNvSpPr/>
          <p:nvPr/>
        </p:nvSpPr>
        <p:spPr>
          <a:xfrm>
            <a:off x="7299325" y="955675"/>
            <a:ext cx="1114425" cy="39814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ctr">
              <a:lnSpc>
                <a:spcPct val="100000"/>
              </a:lnSpc>
            </a:pPr>
            <a:r>
              <a:rPr lang="en-US" altLang="zh-CN" sz="2000"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Arial" panose="02080604020202020204" charset="0"/>
              </a:rPr>
              <a:t>SAT</a:t>
            </a:r>
            <a:endParaRPr lang="en-US" altLang="zh-CN" sz="2000" b="1">
              <a:solidFill>
                <a:schemeClr val="tx1"/>
              </a:solidFill>
              <a:latin typeface="叶立群几何体测试版" charset="-128"/>
              <a:ea typeface="叶立群几何体测试版" charset="-128"/>
              <a:sym typeface="Arial" panose="02080604020202020204" charset="0"/>
            </a:endParaRPr>
          </a:p>
        </p:txBody>
      </p:sp>
      <p:sp>
        <p:nvSpPr>
          <p:cNvPr id="4113" name="Rectangle 18"/>
          <p:cNvSpPr/>
          <p:nvPr/>
        </p:nvSpPr>
        <p:spPr>
          <a:xfrm>
            <a:off x="8456613" y="955675"/>
            <a:ext cx="965200" cy="39814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ctr">
              <a:lnSpc>
                <a:spcPct val="100000"/>
              </a:lnSpc>
            </a:pPr>
            <a:r>
              <a:rPr lang="en-US" altLang="zh-CN" sz="2000" b="1">
                <a:solidFill>
                  <a:schemeClr val="tx1"/>
                </a:solidFill>
                <a:latin typeface="叶立群几何体测试版" charset="-128"/>
                <a:ea typeface="叶立群几何体测试版" charset="-128"/>
                <a:sym typeface="Arial" panose="02080604020202020204" charset="0"/>
              </a:rPr>
              <a:t>SUN</a:t>
            </a:r>
            <a:endParaRPr lang="en-US" altLang="zh-CN" sz="2000" b="1">
              <a:solidFill>
                <a:schemeClr val="tx1"/>
              </a:solidFill>
              <a:latin typeface="叶立群几何体测试版" charset="-128"/>
              <a:ea typeface="叶立群几何体测试版" charset="-128"/>
              <a:sym typeface="Arial" panose="02080604020202020204" charset="0"/>
            </a:endParaRPr>
          </a:p>
        </p:txBody>
      </p:sp>
      <p:sp>
        <p:nvSpPr>
          <p:cNvPr id="4114" name="Rounded Rectangle 36"/>
          <p:cNvSpPr/>
          <p:nvPr/>
        </p:nvSpPr>
        <p:spPr>
          <a:xfrm>
            <a:off x="2208213" y="22098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17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15" name="Rounded Rectangle 37"/>
          <p:cNvSpPr/>
          <p:nvPr/>
        </p:nvSpPr>
        <p:spPr>
          <a:xfrm>
            <a:off x="2208213" y="2743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24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16" name="Rounded Rectangle 38"/>
          <p:cNvSpPr/>
          <p:nvPr/>
        </p:nvSpPr>
        <p:spPr>
          <a:xfrm>
            <a:off x="2208213" y="33147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31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17" name="Rounded Rectangle 39"/>
          <p:cNvSpPr/>
          <p:nvPr/>
        </p:nvSpPr>
        <p:spPr>
          <a:xfrm>
            <a:off x="2208213" y="3870325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7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18" name="Rounded Rectangle 40"/>
          <p:cNvSpPr/>
          <p:nvPr/>
        </p:nvSpPr>
        <p:spPr>
          <a:xfrm>
            <a:off x="2208213" y="4449763"/>
            <a:ext cx="914400" cy="457200"/>
          </a:xfrm>
          <a:prstGeom prst="roundRect">
            <a:avLst>
              <a:gd name="adj" fmla="val 16667"/>
            </a:avLst>
          </a:prstGeom>
          <a:solidFill>
            <a:srgbClr val="60FA50">
              <a:alpha val="100000"/>
            </a:srgbClr>
          </a:soli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14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19" name="Rounded Rectangle 53"/>
          <p:cNvSpPr/>
          <p:nvPr/>
        </p:nvSpPr>
        <p:spPr>
          <a:xfrm>
            <a:off x="3228975" y="22098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en-US" altLang="zh-CN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</a:t>
            </a: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8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0" name="Rounded Rectangle 54"/>
          <p:cNvSpPr/>
          <p:nvPr/>
        </p:nvSpPr>
        <p:spPr>
          <a:xfrm>
            <a:off x="3228975" y="2743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25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1" name="Rounded Rectangle 55"/>
          <p:cNvSpPr/>
          <p:nvPr/>
        </p:nvSpPr>
        <p:spPr>
          <a:xfrm>
            <a:off x="3228975" y="33147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en-US" altLang="zh-CN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2" name="Rounded Rectangle 56"/>
          <p:cNvSpPr/>
          <p:nvPr/>
        </p:nvSpPr>
        <p:spPr>
          <a:xfrm>
            <a:off x="3228975" y="3870325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8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3" name="Rounded Rectangle 58"/>
          <p:cNvSpPr/>
          <p:nvPr/>
        </p:nvSpPr>
        <p:spPr>
          <a:xfrm>
            <a:off x="4251325" y="22098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19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4" name="Rounded Rectangle 59"/>
          <p:cNvSpPr/>
          <p:nvPr/>
        </p:nvSpPr>
        <p:spPr>
          <a:xfrm>
            <a:off x="4238625" y="2743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26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5" name="Rounded Rectangle 60"/>
          <p:cNvSpPr/>
          <p:nvPr/>
        </p:nvSpPr>
        <p:spPr>
          <a:xfrm>
            <a:off x="4251325" y="33147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6" name="Rounded Rectangle 62"/>
          <p:cNvSpPr/>
          <p:nvPr/>
        </p:nvSpPr>
        <p:spPr>
          <a:xfrm>
            <a:off x="5280025" y="22098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20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7" name="Rounded Rectangle 63"/>
          <p:cNvSpPr/>
          <p:nvPr/>
        </p:nvSpPr>
        <p:spPr>
          <a:xfrm>
            <a:off x="5280025" y="2743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27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8" name="Rounded Rectangle 65"/>
          <p:cNvSpPr/>
          <p:nvPr/>
        </p:nvSpPr>
        <p:spPr>
          <a:xfrm>
            <a:off x="6315075" y="22098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21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29" name="Rounded Rectangle 66"/>
          <p:cNvSpPr/>
          <p:nvPr/>
        </p:nvSpPr>
        <p:spPr>
          <a:xfrm>
            <a:off x="8413750" y="1676400"/>
            <a:ext cx="914400" cy="457200"/>
          </a:xfrm>
          <a:prstGeom prst="roundRect">
            <a:avLst>
              <a:gd name="adj" fmla="val 16667"/>
            </a:avLst>
          </a:prstGeom>
          <a:solidFill>
            <a:srgbClr val="7F90F5">
              <a:alpha val="100000"/>
            </a:srgbClr>
          </a:soli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16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0" name="Rounded Rectangle 65"/>
          <p:cNvSpPr/>
          <p:nvPr/>
        </p:nvSpPr>
        <p:spPr>
          <a:xfrm>
            <a:off x="7354888" y="22098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22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1" name="Rounded Rectangle 65"/>
          <p:cNvSpPr/>
          <p:nvPr/>
        </p:nvSpPr>
        <p:spPr>
          <a:xfrm>
            <a:off x="8413750" y="22098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23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2" name="Rounded Rectangle 54"/>
          <p:cNvSpPr/>
          <p:nvPr/>
        </p:nvSpPr>
        <p:spPr>
          <a:xfrm>
            <a:off x="6326188" y="2743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28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3" name="Rounded Rectangle 59"/>
          <p:cNvSpPr/>
          <p:nvPr/>
        </p:nvSpPr>
        <p:spPr>
          <a:xfrm>
            <a:off x="7354888" y="2743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29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4" name="Rounded Rectangle 63"/>
          <p:cNvSpPr/>
          <p:nvPr/>
        </p:nvSpPr>
        <p:spPr>
          <a:xfrm>
            <a:off x="8413750" y="2743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en-US" altLang="zh-CN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3</a:t>
            </a: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0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5" name="Rounded Rectangle 63"/>
          <p:cNvSpPr/>
          <p:nvPr/>
        </p:nvSpPr>
        <p:spPr>
          <a:xfrm>
            <a:off x="5289550" y="33147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3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6" name="Rounded Rectangle 54"/>
          <p:cNvSpPr/>
          <p:nvPr/>
        </p:nvSpPr>
        <p:spPr>
          <a:xfrm>
            <a:off x="6326188" y="33147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4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7" name="Rounded Rectangle 59"/>
          <p:cNvSpPr/>
          <p:nvPr/>
        </p:nvSpPr>
        <p:spPr>
          <a:xfrm>
            <a:off x="7366000" y="33147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5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8" name="Rounded Rectangle 63"/>
          <p:cNvSpPr/>
          <p:nvPr/>
        </p:nvSpPr>
        <p:spPr>
          <a:xfrm>
            <a:off x="8424863" y="33147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6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39" name="Rounded Rectangle 60"/>
          <p:cNvSpPr/>
          <p:nvPr/>
        </p:nvSpPr>
        <p:spPr>
          <a:xfrm>
            <a:off x="4251325" y="3870325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9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0" name="Rounded Rectangle 63"/>
          <p:cNvSpPr/>
          <p:nvPr/>
        </p:nvSpPr>
        <p:spPr>
          <a:xfrm>
            <a:off x="5289550" y="3870325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10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1" name="Rounded Rectangle 54"/>
          <p:cNvSpPr/>
          <p:nvPr/>
        </p:nvSpPr>
        <p:spPr>
          <a:xfrm>
            <a:off x="6326188" y="3870325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11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2" name="Rounded Rectangle 59"/>
          <p:cNvSpPr/>
          <p:nvPr/>
        </p:nvSpPr>
        <p:spPr>
          <a:xfrm>
            <a:off x="7366000" y="3870325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12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3" name="Rounded Rectangle 63"/>
          <p:cNvSpPr/>
          <p:nvPr/>
        </p:nvSpPr>
        <p:spPr>
          <a:xfrm>
            <a:off x="8424863" y="3870325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13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4" name="Rounded Rectangle 56"/>
          <p:cNvSpPr/>
          <p:nvPr/>
        </p:nvSpPr>
        <p:spPr>
          <a:xfrm>
            <a:off x="3228975" y="4449763"/>
            <a:ext cx="914400" cy="457200"/>
          </a:xfrm>
          <a:prstGeom prst="roundRect">
            <a:avLst>
              <a:gd name="adj" fmla="val 16667"/>
            </a:avLst>
          </a:prstGeom>
          <a:solidFill>
            <a:srgbClr val="60FA50">
              <a:alpha val="100000"/>
            </a:srgbClr>
          </a:soli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15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5" name="Rounded Rectangle 60"/>
          <p:cNvSpPr/>
          <p:nvPr/>
        </p:nvSpPr>
        <p:spPr>
          <a:xfrm>
            <a:off x="4238625" y="4449763"/>
            <a:ext cx="914400" cy="457200"/>
          </a:xfrm>
          <a:prstGeom prst="roundRect">
            <a:avLst>
              <a:gd name="adj" fmla="val 16667"/>
            </a:avLst>
          </a:prstGeom>
          <a:solidFill>
            <a:srgbClr val="60FA50">
              <a:alpha val="100000"/>
            </a:srgbClr>
          </a:soli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16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6" name="Rounded Rectangle 63"/>
          <p:cNvSpPr/>
          <p:nvPr/>
        </p:nvSpPr>
        <p:spPr>
          <a:xfrm>
            <a:off x="5289550" y="4449763"/>
            <a:ext cx="914400" cy="457200"/>
          </a:xfrm>
          <a:prstGeom prst="roundRect">
            <a:avLst>
              <a:gd name="adj" fmla="val 16667"/>
            </a:avLst>
          </a:prstGeom>
          <a:solidFill>
            <a:srgbClr val="60FA50">
              <a:alpha val="100000"/>
            </a:srgbClr>
          </a:soli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17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7" name="Rounded Rectangle 54"/>
          <p:cNvSpPr/>
          <p:nvPr/>
        </p:nvSpPr>
        <p:spPr>
          <a:xfrm>
            <a:off x="6326188" y="4449763"/>
            <a:ext cx="914400" cy="457200"/>
          </a:xfrm>
          <a:prstGeom prst="roundRect">
            <a:avLst>
              <a:gd name="adj" fmla="val 16667"/>
            </a:avLst>
          </a:prstGeom>
          <a:solidFill>
            <a:srgbClr val="60FA50">
              <a:alpha val="100000"/>
            </a:srgbClr>
          </a:soli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18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8" name="Rounded Rectangle 59"/>
          <p:cNvSpPr/>
          <p:nvPr/>
        </p:nvSpPr>
        <p:spPr>
          <a:xfrm>
            <a:off x="7366000" y="4449763"/>
            <a:ext cx="914400" cy="457200"/>
          </a:xfrm>
          <a:prstGeom prst="roundRect">
            <a:avLst>
              <a:gd name="adj" fmla="val 16667"/>
            </a:avLst>
          </a:prstGeom>
          <a:solidFill>
            <a:srgbClr val="60FA50">
              <a:alpha val="100000"/>
            </a:srgbClr>
          </a:soli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19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49" name="Rounded Rectangle 63"/>
          <p:cNvSpPr/>
          <p:nvPr/>
        </p:nvSpPr>
        <p:spPr>
          <a:xfrm>
            <a:off x="8424863" y="4449763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20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50" name="Rounded Rectangle 40"/>
          <p:cNvSpPr/>
          <p:nvPr/>
        </p:nvSpPr>
        <p:spPr>
          <a:xfrm>
            <a:off x="2232025" y="5029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marL="0" lvl="0" indent="0" algn="ctr"/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21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51" name="Rounded Rectangle 56"/>
          <p:cNvSpPr/>
          <p:nvPr/>
        </p:nvSpPr>
        <p:spPr>
          <a:xfrm>
            <a:off x="3252788" y="5029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marL="0" lvl="0" indent="0" algn="ctr"/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22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52" name="Rounded Rectangle 60"/>
          <p:cNvSpPr/>
          <p:nvPr/>
        </p:nvSpPr>
        <p:spPr>
          <a:xfrm>
            <a:off x="4273550" y="5029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marL="0" lvl="0" indent="0" algn="ctr"/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23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53" name="Rounded Rectangle 63"/>
          <p:cNvSpPr/>
          <p:nvPr/>
        </p:nvSpPr>
        <p:spPr>
          <a:xfrm>
            <a:off x="5313363" y="5029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marL="0" lvl="0" indent="0" algn="ctr"/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24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54" name="Rounded Rectangle 54"/>
          <p:cNvSpPr/>
          <p:nvPr/>
        </p:nvSpPr>
        <p:spPr>
          <a:xfrm>
            <a:off x="6350000" y="5029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marL="0" lvl="0" indent="0" algn="ctr"/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25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55" name="Rounded Rectangle 59"/>
          <p:cNvSpPr/>
          <p:nvPr/>
        </p:nvSpPr>
        <p:spPr>
          <a:xfrm>
            <a:off x="7388225" y="5029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marL="0" lvl="0" indent="0" algn="ctr"/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26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56" name="Rounded Rectangle 63"/>
          <p:cNvSpPr/>
          <p:nvPr/>
        </p:nvSpPr>
        <p:spPr>
          <a:xfrm>
            <a:off x="8448675" y="5029200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marL="0" lvl="0" indent="0" algn="ctr"/>
            <a:r>
              <a:rPr lang="x-none" altLang="en-US">
                <a:solidFill>
                  <a:schemeClr val="tx1"/>
                </a:solidFill>
                <a:latin typeface="Calibri" charset="0"/>
                <a:ea typeface="Calibri" charset="0"/>
                <a:sym typeface="Calibri" charset="0"/>
              </a:rPr>
              <a:t>27</a:t>
            </a:r>
            <a:endParaRPr lang="x-none" altLang="en-US">
              <a:solidFill>
                <a:schemeClr val="tx1"/>
              </a:solidFill>
              <a:latin typeface="Calibri" charset="0"/>
              <a:ea typeface="Calibri" charset="0"/>
              <a:sym typeface="Calibri" charset="0"/>
            </a:endParaRPr>
          </a:p>
        </p:txBody>
      </p:sp>
      <p:sp>
        <p:nvSpPr>
          <p:cNvPr id="4157" name="Rounded Rectangle 63"/>
          <p:cNvSpPr/>
          <p:nvPr/>
        </p:nvSpPr>
        <p:spPr>
          <a:xfrm>
            <a:off x="3548063" y="5849938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zh-CN" altLang="en-US">
                <a:solidFill>
                  <a:schemeClr val="tx1"/>
                </a:solidFill>
                <a:latin typeface="Arial" panose="02080604020202020204" charset="0"/>
                <a:ea typeface="叶立群几何体测试版" charset="-128"/>
              </a:rPr>
              <a:t>学习</a:t>
            </a:r>
            <a:endParaRPr lang="zh-CN" altLang="en-US">
              <a:solidFill>
                <a:schemeClr val="tx1"/>
              </a:solidFill>
              <a:latin typeface="Arial" panose="02080604020202020204" charset="0"/>
              <a:ea typeface="叶立群几何体测试版" charset="-128"/>
            </a:endParaRPr>
          </a:p>
        </p:txBody>
      </p:sp>
      <p:sp>
        <p:nvSpPr>
          <p:cNvPr id="4158" name="Rounded Rectangle 54"/>
          <p:cNvSpPr/>
          <p:nvPr/>
        </p:nvSpPr>
        <p:spPr>
          <a:xfrm>
            <a:off x="6842125" y="5849938"/>
            <a:ext cx="914400" cy="457200"/>
          </a:xfrm>
          <a:prstGeom prst="roundRect">
            <a:avLst>
              <a:gd name="adj" fmla="val 16667"/>
            </a:avLst>
          </a:prstGeom>
          <a:solidFill>
            <a:srgbClr val="60FA50">
              <a:alpha val="100000"/>
            </a:srgbClr>
          </a:soli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zh-CN" altLang="en-US">
                <a:solidFill>
                  <a:schemeClr val="tx1"/>
                </a:solidFill>
                <a:latin typeface="Arial" panose="02080604020202020204" charset="0"/>
                <a:ea typeface="叶立群几何体测试版" charset="-128"/>
              </a:rPr>
              <a:t>项目</a:t>
            </a:r>
            <a:endParaRPr lang="zh-CN" altLang="en-US">
              <a:solidFill>
                <a:schemeClr val="tx1"/>
              </a:solidFill>
              <a:latin typeface="Arial" panose="02080604020202020204" charset="0"/>
              <a:ea typeface="叶立群几何体测试版" charset="-128"/>
            </a:endParaRPr>
          </a:p>
        </p:txBody>
      </p:sp>
      <p:sp>
        <p:nvSpPr>
          <p:cNvPr id="4159" name="Rounded Rectangle 59"/>
          <p:cNvSpPr/>
          <p:nvPr/>
        </p:nvSpPr>
        <p:spPr>
          <a:xfrm>
            <a:off x="4622800" y="5849938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zh-CN" altLang="en-US">
                <a:solidFill>
                  <a:schemeClr val="tx1"/>
                </a:solidFill>
                <a:latin typeface="Arial" panose="02080604020202020204" charset="0"/>
                <a:ea typeface="叶立群几何体测试版" charset="-128"/>
              </a:rPr>
              <a:t>休息</a:t>
            </a:r>
            <a:endParaRPr lang="zh-CN" altLang="en-US">
              <a:solidFill>
                <a:schemeClr val="tx1"/>
              </a:solidFill>
              <a:latin typeface="Arial" panose="02080604020202020204" charset="0"/>
              <a:ea typeface="叶立群几何体测试版" charset="-128"/>
            </a:endParaRPr>
          </a:p>
        </p:txBody>
      </p:sp>
      <p:sp>
        <p:nvSpPr>
          <p:cNvPr id="4160" name="Rounded Rectangle 63"/>
          <p:cNvSpPr/>
          <p:nvPr/>
        </p:nvSpPr>
        <p:spPr>
          <a:xfrm>
            <a:off x="5746750" y="5849938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zh-CN" altLang="en-US">
                <a:solidFill>
                  <a:schemeClr val="tx1"/>
                </a:solidFill>
                <a:latin typeface="Arial" panose="02080604020202020204" charset="0"/>
                <a:ea typeface="叶立群几何体测试版" charset="-128"/>
              </a:rPr>
              <a:t>聚餐</a:t>
            </a:r>
            <a:endParaRPr lang="zh-CN" altLang="en-US">
              <a:solidFill>
                <a:schemeClr val="tx1"/>
              </a:solidFill>
              <a:latin typeface="Arial" panose="02080604020202020204" charset="0"/>
              <a:ea typeface="叶立群几何体测试版" charset="-128"/>
            </a:endParaRPr>
          </a:p>
        </p:txBody>
      </p:sp>
      <p:sp>
        <p:nvSpPr>
          <p:cNvPr id="4161" name="Rounded Rectangle 63"/>
          <p:cNvSpPr/>
          <p:nvPr/>
        </p:nvSpPr>
        <p:spPr>
          <a:xfrm>
            <a:off x="7953375" y="5849938"/>
            <a:ext cx="914400" cy="45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5400000" scaled="0"/>
          </a:gra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zh-CN" altLang="en-US">
                <a:solidFill>
                  <a:schemeClr val="tx1"/>
                </a:solidFill>
                <a:latin typeface="Arial" panose="02080604020202020204" charset="0"/>
                <a:ea typeface="叶立群几何体测试版" charset="-128"/>
              </a:rPr>
              <a:t>验收</a:t>
            </a:r>
            <a:endParaRPr lang="zh-CN" altLang="en-US">
              <a:solidFill>
                <a:schemeClr val="tx1"/>
              </a:solidFill>
              <a:latin typeface="Arial" panose="02080604020202020204" charset="0"/>
              <a:ea typeface="叶立群几何体测试版" charset="-128"/>
            </a:endParaRPr>
          </a:p>
        </p:txBody>
      </p:sp>
      <p:sp>
        <p:nvSpPr>
          <p:cNvPr id="4162" name="Rounded Rectangle 54"/>
          <p:cNvSpPr/>
          <p:nvPr/>
        </p:nvSpPr>
        <p:spPr>
          <a:xfrm>
            <a:off x="2503488" y="5849938"/>
            <a:ext cx="914400" cy="457200"/>
          </a:xfrm>
          <a:prstGeom prst="roundRect">
            <a:avLst>
              <a:gd name="adj" fmla="val 16667"/>
            </a:avLst>
          </a:prstGeom>
          <a:solidFill>
            <a:srgbClr val="7F90F5">
              <a:alpha val="100000"/>
            </a:srgbClr>
          </a:solidFill>
          <a:ln w="9525">
            <a:noFill/>
          </a:ln>
        </p:spPr>
        <p:txBody>
          <a:bodyPr vert="horz" wrap="square" anchor="ctr"/>
          <a:p>
            <a:pPr lvl="0" algn="ctr">
              <a:lnSpc>
                <a:spcPct val="100000"/>
              </a:lnSpc>
            </a:pPr>
            <a:r>
              <a:rPr lang="zh-CN" altLang="en-US">
                <a:solidFill>
                  <a:schemeClr val="tx1"/>
                </a:solidFill>
                <a:latin typeface="Arial" panose="02080604020202020204" charset="0"/>
                <a:ea typeface="叶立群几何体测试版" charset="-128"/>
              </a:rPr>
              <a:t>报道</a:t>
            </a:r>
            <a:endParaRPr lang="zh-CN" altLang="en-US">
              <a:solidFill>
                <a:schemeClr val="tx1"/>
              </a:solidFill>
              <a:latin typeface="Arial" panose="02080604020202020204" charset="0"/>
              <a:ea typeface="叶立群几何体测试版" charset="-12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7810" y="1767205"/>
            <a:ext cx="8673465" cy="10121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zh-CN" sz="6000">
                <a:sym typeface="+mn-ea"/>
              </a:rPr>
              <a:t>学习内容</a:t>
            </a:r>
            <a:endParaRPr lang="x-none" altLang="zh-CN" sz="6000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pic>
        <p:nvPicPr>
          <p:cNvPr id="7" name="图片 6" descr="2017-06-27 20-52-58 的屏幕截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360" y="1457325"/>
            <a:ext cx="8209280" cy="39427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pic>
        <p:nvPicPr>
          <p:cNvPr id="4" name="图片 3" descr="2017-06-27 21-07-10 的屏幕截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495" y="1253490"/>
            <a:ext cx="7722235" cy="43605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7810" y="1767205"/>
            <a:ext cx="8673465" cy="10121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zh-CN" sz="6000">
                <a:sym typeface="+mn-ea"/>
              </a:rPr>
              <a:t>讲座安排</a:t>
            </a:r>
            <a:endParaRPr lang="x-none" altLang="zh-CN" sz="6000"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pic>
        <p:nvPicPr>
          <p:cNvPr id="3" name="图片 2" descr="2017-07-02 17-58-01 的屏幕截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300" y="209550"/>
            <a:ext cx="5471795" cy="64408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xiyoulinux_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77475" y="342265"/>
            <a:ext cx="1616075" cy="16160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7810" y="1767205"/>
            <a:ext cx="8673465" cy="10121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zh-CN" sz="6000">
                <a:sym typeface="+mn-ea"/>
              </a:rPr>
              <a:t>分组情况</a:t>
            </a:r>
            <a:endParaRPr lang="x-none" altLang="zh-CN" sz="6000">
              <a:sym typeface="+mn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518</Words>
  <Application>Kingsoft Office WPP</Application>
  <PresentationFormat>宽屏</PresentationFormat>
  <Paragraphs>173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主题</vt:lpstr>
      <vt:lpstr>2017 暑假留校安排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Tanswer</dc:creator>
  <cp:lastModifiedBy>Tanswer</cp:lastModifiedBy>
  <cp:revision>46</cp:revision>
  <dcterms:created xsi:type="dcterms:W3CDTF">2017-07-16T13:54:28Z</dcterms:created>
  <dcterms:modified xsi:type="dcterms:W3CDTF">2017-07-16T13:54:28Z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2052-10.1.0.5672</vt:lpwstr>
  </property>
</Properties>
</file>

<file path=docProps/thumbnail.jpeg>
</file>